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60" r:id="rId3"/>
    <p:sldId id="257" r:id="rId4"/>
    <p:sldId id="258" r:id="rId5"/>
    <p:sldId id="259" r:id="rId6"/>
    <p:sldId id="262" r:id="rId7"/>
    <p:sldId id="263" r:id="rId8"/>
    <p:sldId id="267" r:id="rId9"/>
    <p:sldId id="264" r:id="rId10"/>
    <p:sldId id="268" r:id="rId11"/>
    <p:sldId id="266" r:id="rId12"/>
    <p:sldId id="265" r:id="rId13"/>
    <p:sldId id="269" r:id="rId14"/>
    <p:sldId id="271" r:id="rId15"/>
    <p:sldId id="272" r:id="rId16"/>
    <p:sldId id="270"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7" d="100"/>
          <a:sy n="87" d="100"/>
        </p:scale>
        <p:origin x="-1464" y="-8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2AAA517-619A-4690-A749-8FE5421DDCAD}" type="datetimeFigureOut">
              <a:rPr lang="en-US" smtClean="0"/>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513E9-FD55-47DB-88B8-4E230A961E7F}" type="slidenum">
              <a:rPr lang="en-US" smtClean="0"/>
              <a:t>‹#›</a:t>
            </a:fld>
            <a:endParaRPr lang="en-US"/>
          </a:p>
        </p:txBody>
      </p:sp>
    </p:spTree>
    <p:extLst>
      <p:ext uri="{BB962C8B-B14F-4D97-AF65-F5344CB8AC3E}">
        <p14:creationId xmlns:p14="http://schemas.microsoft.com/office/powerpoint/2010/main" val="339941019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AAA517-619A-4690-A749-8FE5421DDCAD}" type="datetimeFigureOut">
              <a:rPr lang="en-US" smtClean="0"/>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513E9-FD55-47DB-88B8-4E230A961E7F}" type="slidenum">
              <a:rPr lang="en-US" smtClean="0"/>
              <a:t>‹#›</a:t>
            </a:fld>
            <a:endParaRPr lang="en-US"/>
          </a:p>
        </p:txBody>
      </p:sp>
    </p:spTree>
    <p:extLst>
      <p:ext uri="{BB962C8B-B14F-4D97-AF65-F5344CB8AC3E}">
        <p14:creationId xmlns:p14="http://schemas.microsoft.com/office/powerpoint/2010/main" val="38051793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AAA517-619A-4690-A749-8FE5421DDCAD}" type="datetimeFigureOut">
              <a:rPr lang="en-US" smtClean="0"/>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513E9-FD55-47DB-88B8-4E230A961E7F}" type="slidenum">
              <a:rPr lang="en-US" smtClean="0"/>
              <a:t>‹#›</a:t>
            </a:fld>
            <a:endParaRPr lang="en-US"/>
          </a:p>
        </p:txBody>
      </p:sp>
    </p:spTree>
    <p:extLst>
      <p:ext uri="{BB962C8B-B14F-4D97-AF65-F5344CB8AC3E}">
        <p14:creationId xmlns:p14="http://schemas.microsoft.com/office/powerpoint/2010/main" val="309642365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2AAA517-619A-4690-A749-8FE5421DDCAD}" type="datetimeFigureOut">
              <a:rPr lang="en-US" smtClean="0"/>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513E9-FD55-47DB-88B8-4E230A961E7F}" type="slidenum">
              <a:rPr lang="en-US" smtClean="0"/>
              <a:t>‹#›</a:t>
            </a:fld>
            <a:endParaRPr lang="en-US"/>
          </a:p>
        </p:txBody>
      </p:sp>
    </p:spTree>
    <p:extLst>
      <p:ext uri="{BB962C8B-B14F-4D97-AF65-F5344CB8AC3E}">
        <p14:creationId xmlns:p14="http://schemas.microsoft.com/office/powerpoint/2010/main" val="412249116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2AAA517-619A-4690-A749-8FE5421DDCAD}" type="datetimeFigureOut">
              <a:rPr lang="en-US" smtClean="0"/>
              <a:t>2/16/2013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4A513E9-FD55-47DB-88B8-4E230A961E7F}" type="slidenum">
              <a:rPr lang="en-US" smtClean="0"/>
              <a:t>‹#›</a:t>
            </a:fld>
            <a:endParaRPr lang="en-US"/>
          </a:p>
        </p:txBody>
      </p:sp>
    </p:spTree>
    <p:extLst>
      <p:ext uri="{BB962C8B-B14F-4D97-AF65-F5344CB8AC3E}">
        <p14:creationId xmlns:p14="http://schemas.microsoft.com/office/powerpoint/2010/main" val="22958543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2AAA517-619A-4690-A749-8FE5421DDCAD}" type="datetimeFigureOut">
              <a:rPr lang="en-US" smtClean="0"/>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513E9-FD55-47DB-88B8-4E230A961E7F}" type="slidenum">
              <a:rPr lang="en-US" smtClean="0"/>
              <a:t>‹#›</a:t>
            </a:fld>
            <a:endParaRPr lang="en-US"/>
          </a:p>
        </p:txBody>
      </p:sp>
    </p:spTree>
    <p:extLst>
      <p:ext uri="{BB962C8B-B14F-4D97-AF65-F5344CB8AC3E}">
        <p14:creationId xmlns:p14="http://schemas.microsoft.com/office/powerpoint/2010/main" val="28404538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2AAA517-619A-4690-A749-8FE5421DDCAD}" type="datetimeFigureOut">
              <a:rPr lang="en-US" smtClean="0"/>
              <a:t>2/16/2013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4A513E9-FD55-47DB-88B8-4E230A961E7F}" type="slidenum">
              <a:rPr lang="en-US" smtClean="0"/>
              <a:t>‹#›</a:t>
            </a:fld>
            <a:endParaRPr lang="en-US"/>
          </a:p>
        </p:txBody>
      </p:sp>
    </p:spTree>
    <p:extLst>
      <p:ext uri="{BB962C8B-B14F-4D97-AF65-F5344CB8AC3E}">
        <p14:creationId xmlns:p14="http://schemas.microsoft.com/office/powerpoint/2010/main" val="13971895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2AAA517-619A-4690-A749-8FE5421DDCAD}" type="datetimeFigureOut">
              <a:rPr lang="en-US" smtClean="0"/>
              <a:t>2/16/2013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4A513E9-FD55-47DB-88B8-4E230A961E7F}" type="slidenum">
              <a:rPr lang="en-US" smtClean="0"/>
              <a:t>‹#›</a:t>
            </a:fld>
            <a:endParaRPr lang="en-US"/>
          </a:p>
        </p:txBody>
      </p:sp>
    </p:spTree>
    <p:extLst>
      <p:ext uri="{BB962C8B-B14F-4D97-AF65-F5344CB8AC3E}">
        <p14:creationId xmlns:p14="http://schemas.microsoft.com/office/powerpoint/2010/main" val="32511135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2AAA517-619A-4690-A749-8FE5421DDCAD}" type="datetimeFigureOut">
              <a:rPr lang="en-US" smtClean="0"/>
              <a:t>2/16/2013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74A513E9-FD55-47DB-88B8-4E230A961E7F}" type="slidenum">
              <a:rPr lang="en-US" smtClean="0"/>
              <a:t>‹#›</a:t>
            </a:fld>
            <a:endParaRPr lang="en-US"/>
          </a:p>
        </p:txBody>
      </p:sp>
    </p:spTree>
    <p:extLst>
      <p:ext uri="{BB962C8B-B14F-4D97-AF65-F5344CB8AC3E}">
        <p14:creationId xmlns:p14="http://schemas.microsoft.com/office/powerpoint/2010/main" val="18653791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AAA517-619A-4690-A749-8FE5421DDCAD}" type="datetimeFigureOut">
              <a:rPr lang="en-US" smtClean="0"/>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513E9-FD55-47DB-88B8-4E230A961E7F}" type="slidenum">
              <a:rPr lang="en-US" smtClean="0"/>
              <a:t>‹#›</a:t>
            </a:fld>
            <a:endParaRPr lang="en-US"/>
          </a:p>
        </p:txBody>
      </p:sp>
    </p:spTree>
    <p:extLst>
      <p:ext uri="{BB962C8B-B14F-4D97-AF65-F5344CB8AC3E}">
        <p14:creationId xmlns:p14="http://schemas.microsoft.com/office/powerpoint/2010/main" val="28290171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2AAA517-619A-4690-A749-8FE5421DDCAD}" type="datetimeFigureOut">
              <a:rPr lang="en-US" smtClean="0"/>
              <a:t>2/16/2013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4A513E9-FD55-47DB-88B8-4E230A961E7F}" type="slidenum">
              <a:rPr lang="en-US" smtClean="0"/>
              <a:t>‹#›</a:t>
            </a:fld>
            <a:endParaRPr lang="en-US"/>
          </a:p>
        </p:txBody>
      </p:sp>
    </p:spTree>
    <p:extLst>
      <p:ext uri="{BB962C8B-B14F-4D97-AF65-F5344CB8AC3E}">
        <p14:creationId xmlns:p14="http://schemas.microsoft.com/office/powerpoint/2010/main" val="18959933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2AAA517-619A-4690-A749-8FE5421DDCAD}" type="datetimeFigureOut">
              <a:rPr lang="en-US" smtClean="0"/>
              <a:t>2/16/2013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A513E9-FD55-47DB-88B8-4E230A961E7F}" type="slidenum">
              <a:rPr lang="en-US" smtClean="0"/>
              <a:t>‹#›</a:t>
            </a:fld>
            <a:endParaRPr lang="en-US"/>
          </a:p>
        </p:txBody>
      </p:sp>
    </p:spTree>
    <p:extLst>
      <p:ext uri="{BB962C8B-B14F-4D97-AF65-F5344CB8AC3E}">
        <p14:creationId xmlns:p14="http://schemas.microsoft.com/office/powerpoint/2010/main" val="338745617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processing.org/" TargetMode="External"/><Relationship Id="rId7" Type="http://schemas.openxmlformats.org/officeDocument/2006/relationships/image" Target="../media/image2.jpeg"/><Relationship Id="rId2" Type="http://schemas.openxmlformats.org/officeDocument/2006/relationships/hyperlink" Target="http://scratched.media.mit.edu/" TargetMode="External"/><Relationship Id="rId1" Type="http://schemas.openxmlformats.org/officeDocument/2006/relationships/slideLayout" Target="../slideLayouts/slideLayout2.xml"/><Relationship Id="rId6" Type="http://schemas.openxmlformats.org/officeDocument/2006/relationships/hyperlink" Target="http://www.ruby-lang.org/en/" TargetMode="External"/><Relationship Id="rId5" Type="http://schemas.openxmlformats.org/officeDocument/2006/relationships/hyperlink" Target="http://www.python.org/" TargetMode="External"/><Relationship Id="rId4" Type="http://schemas.openxmlformats.org/officeDocument/2006/relationships/hyperlink" Target="http://php.net/"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chronicle.com/article/Hello-Worlds/5476"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chronicle.com/article/Hello-Worlds/547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Programming the Humanities</a:t>
            </a:r>
            <a:endParaRPr lang="en-US" dirty="0"/>
          </a:p>
        </p:txBody>
      </p:sp>
      <p:sp>
        <p:nvSpPr>
          <p:cNvPr id="3" name="Subtitle 2"/>
          <p:cNvSpPr>
            <a:spLocks noGrp="1"/>
          </p:cNvSpPr>
          <p:nvPr>
            <p:ph type="subTitle" idx="1"/>
          </p:nvPr>
        </p:nvSpPr>
        <p:spPr/>
        <p:txBody>
          <a:bodyPr>
            <a:normAutofit fontScale="70000" lnSpcReduction="20000"/>
          </a:bodyPr>
          <a:lstStyle/>
          <a:p>
            <a:r>
              <a:rPr lang="en-US" dirty="0" smtClean="0">
                <a:solidFill>
                  <a:srgbClr val="FF0000"/>
                </a:solidFill>
              </a:rPr>
              <a:t>Or: Should All Humanities Students Learn to Program?</a:t>
            </a:r>
          </a:p>
          <a:p>
            <a:endParaRPr lang="en-US" dirty="0"/>
          </a:p>
          <a:p>
            <a:r>
              <a:rPr lang="en-US" dirty="0" smtClean="0"/>
              <a:t>Rudy McDaniel</a:t>
            </a:r>
          </a:p>
          <a:p>
            <a:r>
              <a:rPr lang="en-US" dirty="0" smtClean="0"/>
              <a:t>UCF Texts and Technology Program</a:t>
            </a:r>
          </a:p>
          <a:p>
            <a:r>
              <a:rPr lang="en-US" dirty="0" err="1" smtClean="0"/>
              <a:t>THATCamp</a:t>
            </a:r>
            <a:r>
              <a:rPr lang="en-US" dirty="0" smtClean="0"/>
              <a:t> 2013</a:t>
            </a:r>
            <a:endParaRPr lang="en-US" dirty="0"/>
          </a:p>
        </p:txBody>
      </p:sp>
    </p:spTree>
    <p:extLst>
      <p:ext uri="{BB962C8B-B14F-4D97-AF65-F5344CB8AC3E}">
        <p14:creationId xmlns:p14="http://schemas.microsoft.com/office/powerpoint/2010/main" val="30700125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Some Thoughts on Building vs. Using</a:t>
            </a:r>
            <a:endParaRPr lang="en-US" dirty="0"/>
          </a:p>
        </p:txBody>
      </p:sp>
      <p:sp>
        <p:nvSpPr>
          <p:cNvPr id="3" name="Content Placeholder 2"/>
          <p:cNvSpPr>
            <a:spLocks noGrp="1"/>
          </p:cNvSpPr>
          <p:nvPr>
            <p:ph idx="1"/>
          </p:nvPr>
        </p:nvSpPr>
        <p:spPr/>
        <p:txBody>
          <a:bodyPr>
            <a:normAutofit lnSpcReduction="10000"/>
          </a:bodyPr>
          <a:lstStyle/>
          <a:p>
            <a:r>
              <a:rPr lang="en-US" dirty="0" smtClean="0"/>
              <a:t>Snobbery or elitism on either side is not particularly useful</a:t>
            </a:r>
          </a:p>
          <a:p>
            <a:endParaRPr lang="en-US" dirty="0"/>
          </a:p>
          <a:p>
            <a:r>
              <a:rPr lang="en-US" dirty="0" smtClean="0"/>
              <a:t>Skills in building are useful for coding, and skills in coding are useful for building</a:t>
            </a:r>
          </a:p>
          <a:p>
            <a:endParaRPr lang="en-US" dirty="0"/>
          </a:p>
          <a:p>
            <a:r>
              <a:rPr lang="en-US" dirty="0" smtClean="0"/>
              <a:t>At some point, your creative vision and research goals may not be fully realizable using someone else’s tools</a:t>
            </a:r>
            <a:endParaRPr lang="en-US" dirty="0"/>
          </a:p>
        </p:txBody>
      </p:sp>
    </p:spTree>
    <p:extLst>
      <p:ext uri="{BB962C8B-B14F-4D97-AF65-F5344CB8AC3E}">
        <p14:creationId xmlns:p14="http://schemas.microsoft.com/office/powerpoint/2010/main" val="191187356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Languages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hlinkClick r:id="rId2"/>
              </a:rPr>
              <a:t>Scratch</a:t>
            </a:r>
            <a:endParaRPr lang="en-US" dirty="0" smtClean="0"/>
          </a:p>
          <a:p>
            <a:endParaRPr lang="en-US" dirty="0"/>
          </a:p>
          <a:p>
            <a:r>
              <a:rPr lang="en-US" dirty="0" smtClean="0">
                <a:hlinkClick r:id="rId3"/>
              </a:rPr>
              <a:t>Processing</a:t>
            </a:r>
            <a:endParaRPr lang="en-US" dirty="0" smtClean="0"/>
          </a:p>
          <a:p>
            <a:endParaRPr lang="en-US" dirty="0"/>
          </a:p>
          <a:p>
            <a:r>
              <a:rPr lang="en-US" dirty="0" smtClean="0">
                <a:hlinkClick r:id="rId4"/>
              </a:rPr>
              <a:t>PHP</a:t>
            </a:r>
            <a:endParaRPr lang="en-US" dirty="0" smtClean="0"/>
          </a:p>
          <a:p>
            <a:endParaRPr lang="en-US" dirty="0"/>
          </a:p>
          <a:p>
            <a:r>
              <a:rPr lang="en-US" dirty="0" smtClean="0">
                <a:hlinkClick r:id="rId5"/>
              </a:rPr>
              <a:t>Python</a:t>
            </a:r>
            <a:endParaRPr lang="en-US" dirty="0" smtClean="0"/>
          </a:p>
          <a:p>
            <a:endParaRPr lang="en-US" dirty="0"/>
          </a:p>
          <a:p>
            <a:r>
              <a:rPr lang="en-US" dirty="0" smtClean="0">
                <a:hlinkClick r:id="rId6"/>
              </a:rPr>
              <a:t>Ruby</a:t>
            </a:r>
            <a:endParaRPr lang="en-US" dirty="0"/>
          </a:p>
        </p:txBody>
      </p:sp>
      <p:pic>
        <p:nvPicPr>
          <p:cNvPr id="1026" name="Picture 2" descr="http://www.cbsomagh.org/Portals/cbsomagh/Clubs%20&amp;%20Societies/Scrat%20logo.jp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3886200" y="2133600"/>
            <a:ext cx="4535714" cy="381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393679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Discussion / </a:t>
            </a:r>
            <a:r>
              <a:rPr lang="en-US" dirty="0" err="1" smtClean="0"/>
              <a:t>Yakk</a:t>
            </a:r>
            <a:r>
              <a:rPr lang="en-US" dirty="0" smtClean="0"/>
              <a:t> Prompts</a:t>
            </a:r>
            <a:endParaRPr lang="en-US" dirty="0"/>
          </a:p>
        </p:txBody>
      </p:sp>
      <p:sp>
        <p:nvSpPr>
          <p:cNvPr id="3" name="Content Placeholder 2"/>
          <p:cNvSpPr>
            <a:spLocks noGrp="1"/>
          </p:cNvSpPr>
          <p:nvPr>
            <p:ph idx="1"/>
          </p:nvPr>
        </p:nvSpPr>
        <p:spPr/>
        <p:txBody>
          <a:bodyPr>
            <a:normAutofit fontScale="77500" lnSpcReduction="20000"/>
          </a:bodyPr>
          <a:lstStyle/>
          <a:p>
            <a:r>
              <a:rPr lang="en-US" dirty="0" smtClean="0"/>
              <a:t>What are the particular needs of digital humanists working in different fields (in terms of tools and software)? </a:t>
            </a:r>
          </a:p>
          <a:p>
            <a:r>
              <a:rPr lang="en-US" dirty="0" smtClean="0"/>
              <a:t>Where do extant tools break down and how would you extend (or how have you extended) existing tools to better allow you to pursue your research? </a:t>
            </a:r>
          </a:p>
          <a:p>
            <a:r>
              <a:rPr lang="en-US" dirty="0" smtClean="0"/>
              <a:t>Do you know how to program?  If so, what was your pathway to learning this skill? </a:t>
            </a:r>
          </a:p>
          <a:p>
            <a:r>
              <a:rPr lang="en-US" dirty="0" smtClean="0"/>
              <a:t>If you code, what were some of the most valuable tips and lessons you learned while acquiring this skill? </a:t>
            </a:r>
          </a:p>
          <a:p>
            <a:r>
              <a:rPr lang="en-US" dirty="0" smtClean="0"/>
              <a:t>What are some of the non-programming skills digital humanities practitioners should be aware of? </a:t>
            </a:r>
          </a:p>
          <a:p>
            <a:r>
              <a:rPr lang="en-US" dirty="0" smtClean="0"/>
              <a:t>Where do you stand on (or what do you think of) the “users vs. builders” debate? </a:t>
            </a:r>
            <a:endParaRPr lang="en-US" dirty="0"/>
          </a:p>
        </p:txBody>
      </p:sp>
    </p:spTree>
    <p:extLst>
      <p:ext uri="{BB962C8B-B14F-4D97-AF65-F5344CB8AC3E}">
        <p14:creationId xmlns:p14="http://schemas.microsoft.com/office/powerpoint/2010/main" val="322124183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Needs of Humanities Students</a:t>
            </a:r>
            <a:endParaRPr lang="en-US" dirty="0"/>
          </a:p>
        </p:txBody>
      </p:sp>
      <p:sp>
        <p:nvSpPr>
          <p:cNvPr id="3" name="Content Placeholder 2"/>
          <p:cNvSpPr>
            <a:spLocks noGrp="1"/>
          </p:cNvSpPr>
          <p:nvPr>
            <p:ph idx="1"/>
          </p:nvPr>
        </p:nvSpPr>
        <p:spPr/>
        <p:txBody>
          <a:bodyPr>
            <a:normAutofit lnSpcReduction="10000"/>
          </a:bodyPr>
          <a:lstStyle/>
          <a:p>
            <a:r>
              <a:rPr lang="en-US" dirty="0" smtClean="0"/>
              <a:t>How do they store their research?  Need to know a little about databases.</a:t>
            </a:r>
          </a:p>
          <a:p>
            <a:r>
              <a:rPr lang="en-US" dirty="0" smtClean="0"/>
              <a:t>How do they ask the right questions?  Ask the right questions before they run to a particular tool.</a:t>
            </a:r>
          </a:p>
          <a:p>
            <a:r>
              <a:rPr lang="en-US" dirty="0" smtClean="0"/>
              <a:t>When do they need to program, vs. when do they need to do other things?  What is the role of planning and preparation?</a:t>
            </a:r>
          </a:p>
          <a:p>
            <a:r>
              <a:rPr lang="en-US" dirty="0" smtClean="0"/>
              <a:t>How do constraints come into play?</a:t>
            </a:r>
          </a:p>
          <a:p>
            <a:endParaRPr lang="en-US" dirty="0"/>
          </a:p>
        </p:txBody>
      </p:sp>
    </p:spTree>
    <p:extLst>
      <p:ext uri="{BB962C8B-B14F-4D97-AF65-F5344CB8AC3E}">
        <p14:creationId xmlns:p14="http://schemas.microsoft.com/office/powerpoint/2010/main" val="319491755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What tools are they currently using?</a:t>
            </a:r>
            <a:endParaRPr lang="en-US" dirty="0"/>
          </a:p>
        </p:txBody>
      </p:sp>
      <p:sp>
        <p:nvSpPr>
          <p:cNvPr id="3" name="Content Placeholder 2"/>
          <p:cNvSpPr>
            <a:spLocks noGrp="1"/>
          </p:cNvSpPr>
          <p:nvPr>
            <p:ph idx="1"/>
          </p:nvPr>
        </p:nvSpPr>
        <p:spPr/>
        <p:txBody>
          <a:bodyPr/>
          <a:lstStyle/>
          <a:p>
            <a:r>
              <a:rPr lang="en-US" dirty="0" err="1" smtClean="0"/>
              <a:t>AppBuilder</a:t>
            </a:r>
            <a:endParaRPr lang="en-US" dirty="0" smtClean="0"/>
          </a:p>
          <a:p>
            <a:r>
              <a:rPr lang="en-US" dirty="0" smtClean="0"/>
              <a:t>Excel</a:t>
            </a:r>
          </a:p>
          <a:p>
            <a:r>
              <a:rPr lang="en-US" dirty="0" err="1" smtClean="0"/>
              <a:t>Zotero</a:t>
            </a:r>
            <a:endParaRPr lang="en-US" dirty="0" smtClean="0"/>
          </a:p>
          <a:p>
            <a:r>
              <a:rPr lang="en-US" dirty="0" err="1" smtClean="0"/>
              <a:t>Omeka</a:t>
            </a:r>
            <a:endParaRPr lang="en-US" dirty="0" smtClean="0"/>
          </a:p>
          <a:p>
            <a:r>
              <a:rPr lang="en-US" dirty="0" smtClean="0"/>
              <a:t>Oxygen</a:t>
            </a:r>
          </a:p>
          <a:p>
            <a:r>
              <a:rPr lang="en-US" dirty="0" smtClean="0"/>
              <a:t>XTF</a:t>
            </a:r>
            <a:endParaRPr lang="en-US" dirty="0"/>
          </a:p>
        </p:txBody>
      </p:sp>
    </p:spTree>
    <p:extLst>
      <p:ext uri="{BB962C8B-B14F-4D97-AF65-F5344CB8AC3E}">
        <p14:creationId xmlns:p14="http://schemas.microsoft.com/office/powerpoint/2010/main" val="29973429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do they need?</a:t>
            </a:r>
            <a:endParaRPr lang="en-US" dirty="0"/>
          </a:p>
        </p:txBody>
      </p:sp>
      <p:sp>
        <p:nvSpPr>
          <p:cNvPr id="3" name="Content Placeholder 2"/>
          <p:cNvSpPr>
            <a:spLocks noGrp="1"/>
          </p:cNvSpPr>
          <p:nvPr>
            <p:ph idx="1"/>
          </p:nvPr>
        </p:nvSpPr>
        <p:spPr/>
        <p:txBody>
          <a:bodyPr/>
          <a:lstStyle/>
          <a:p>
            <a:r>
              <a:rPr lang="en-US" dirty="0" smtClean="0"/>
              <a:t>Cohorts with multidisciplinary skills</a:t>
            </a:r>
          </a:p>
          <a:p>
            <a:pPr lvl="1"/>
            <a:r>
              <a:rPr lang="en-US" dirty="0" smtClean="0"/>
              <a:t>Maybe start at the graduate level?</a:t>
            </a:r>
          </a:p>
          <a:p>
            <a:pPr lvl="1"/>
            <a:r>
              <a:rPr lang="en-US" dirty="0" smtClean="0"/>
              <a:t>Schedule a course at the same time, then combine.</a:t>
            </a:r>
          </a:p>
          <a:p>
            <a:r>
              <a:rPr lang="en-US" dirty="0" smtClean="0"/>
              <a:t>Workbench – humanities research center (physical space with resources)</a:t>
            </a:r>
          </a:p>
          <a:p>
            <a:r>
              <a:rPr lang="en-US" dirty="0" smtClean="0"/>
              <a:t>Starter projects </a:t>
            </a:r>
          </a:p>
          <a:p>
            <a:r>
              <a:rPr lang="en-US" dirty="0" smtClean="0"/>
              <a:t>Longitudinal projects (</a:t>
            </a:r>
            <a:r>
              <a:rPr lang="en-US" dirty="0" err="1" smtClean="0"/>
              <a:t>ala</a:t>
            </a:r>
            <a:r>
              <a:rPr lang="en-US" dirty="0" smtClean="0"/>
              <a:t> </a:t>
            </a:r>
            <a:r>
              <a:rPr lang="en-US" dirty="0" err="1" smtClean="0"/>
              <a:t>SourceForge</a:t>
            </a:r>
            <a:r>
              <a:rPr lang="en-US" dirty="0" smtClean="0"/>
              <a:t>)</a:t>
            </a:r>
            <a:endParaRPr lang="en-US" dirty="0"/>
          </a:p>
        </p:txBody>
      </p:sp>
    </p:spTree>
    <p:extLst>
      <p:ext uri="{BB962C8B-B14F-4D97-AF65-F5344CB8AC3E}">
        <p14:creationId xmlns:p14="http://schemas.microsoft.com/office/powerpoint/2010/main" val="3332941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Usefulness of Programming</a:t>
            </a:r>
            <a:endParaRPr lang="en-US" dirty="0"/>
          </a:p>
        </p:txBody>
      </p:sp>
      <p:sp>
        <p:nvSpPr>
          <p:cNvPr id="3" name="Content Placeholder 2"/>
          <p:cNvSpPr>
            <a:spLocks noGrp="1"/>
          </p:cNvSpPr>
          <p:nvPr>
            <p:ph idx="1"/>
          </p:nvPr>
        </p:nvSpPr>
        <p:spPr/>
        <p:txBody>
          <a:bodyPr/>
          <a:lstStyle/>
          <a:p>
            <a:r>
              <a:rPr lang="en-US" dirty="0" smtClean="0"/>
              <a:t>Teaching logic to humanities students</a:t>
            </a:r>
          </a:p>
          <a:p>
            <a:r>
              <a:rPr lang="en-US" dirty="0" smtClean="0"/>
              <a:t>Robert Cummings, rhetorical triangle</a:t>
            </a:r>
          </a:p>
          <a:p>
            <a:r>
              <a:rPr lang="en-US" dirty="0" smtClean="0"/>
              <a:t>10 print </a:t>
            </a:r>
            <a:r>
              <a:rPr lang="en-US" dirty="0" err="1" smtClean="0"/>
              <a:t>chr</a:t>
            </a:r>
            <a:r>
              <a:rPr lang="en-US" dirty="0" smtClean="0"/>
              <a:t>(255+….)</a:t>
            </a:r>
          </a:p>
          <a:p>
            <a:r>
              <a:rPr lang="en-US" dirty="0" smtClean="0"/>
              <a:t>Why do we learning languages in the humanities?  To read texts that are not yet translated. (Montfort et al.)</a:t>
            </a:r>
          </a:p>
          <a:p>
            <a:r>
              <a:rPr lang="en-US" dirty="0" smtClean="0"/>
              <a:t>Having to learn German as a PhD student.  A “character building moment?”</a:t>
            </a:r>
            <a:endParaRPr lang="en-US" dirty="0"/>
          </a:p>
        </p:txBody>
      </p:sp>
    </p:spTree>
    <p:extLst>
      <p:ext uri="{BB962C8B-B14F-4D97-AF65-F5344CB8AC3E}">
        <p14:creationId xmlns:p14="http://schemas.microsoft.com/office/powerpoint/2010/main" val="1253917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Kirschenbaum’s</a:t>
            </a:r>
            <a:r>
              <a:rPr lang="en-US" dirty="0" smtClean="0"/>
              <a:t> Argument</a:t>
            </a:r>
            <a:endParaRPr lang="en-US" dirty="0"/>
          </a:p>
        </p:txBody>
      </p:sp>
      <p:sp>
        <p:nvSpPr>
          <p:cNvPr id="3" name="Content Placeholder 2"/>
          <p:cNvSpPr>
            <a:spLocks noGrp="1"/>
          </p:cNvSpPr>
          <p:nvPr>
            <p:ph idx="1"/>
          </p:nvPr>
        </p:nvSpPr>
        <p:spPr/>
        <p:txBody>
          <a:bodyPr>
            <a:normAutofit lnSpcReduction="10000"/>
          </a:bodyPr>
          <a:lstStyle/>
          <a:p>
            <a:r>
              <a:rPr lang="en-US" i="1" dirty="0" smtClean="0"/>
              <a:t>Hello Worlds</a:t>
            </a:r>
            <a:r>
              <a:rPr lang="en-US" dirty="0" smtClean="0"/>
              <a:t> (2009), </a:t>
            </a:r>
            <a:r>
              <a:rPr lang="en-US" i="1" dirty="0" smtClean="0"/>
              <a:t>Chronicle of Higher Education</a:t>
            </a:r>
            <a:r>
              <a:rPr lang="en-US" dirty="0" smtClean="0"/>
              <a:t>: </a:t>
            </a:r>
            <a:r>
              <a:rPr lang="en-US" dirty="0" smtClean="0">
                <a:hlinkClick r:id="rId2"/>
              </a:rPr>
              <a:t>http://chronicle.com/article/Hello-Worlds/5476</a:t>
            </a:r>
            <a:r>
              <a:rPr lang="en-US" dirty="0" smtClean="0"/>
              <a:t>.</a:t>
            </a:r>
          </a:p>
          <a:p>
            <a:r>
              <a:rPr lang="en-US" dirty="0" smtClean="0"/>
              <a:t>Programming is:</a:t>
            </a:r>
          </a:p>
          <a:p>
            <a:pPr lvl="1"/>
            <a:r>
              <a:rPr lang="en-US" dirty="0" smtClean="0"/>
              <a:t>A type of world building</a:t>
            </a:r>
            <a:endParaRPr lang="en-US" dirty="0"/>
          </a:p>
          <a:p>
            <a:pPr lvl="1"/>
            <a:r>
              <a:rPr lang="en-US" dirty="0" smtClean="0"/>
              <a:t>Empirical, but not objective</a:t>
            </a:r>
          </a:p>
          <a:p>
            <a:pPr lvl="1"/>
            <a:r>
              <a:rPr lang="en-US" dirty="0" smtClean="0"/>
              <a:t>Essential for teaching </a:t>
            </a:r>
            <a:r>
              <a:rPr lang="en-US" i="1" dirty="0" smtClean="0"/>
              <a:t>procedural literacy</a:t>
            </a:r>
          </a:p>
          <a:p>
            <a:r>
              <a:rPr lang="en-US" dirty="0" smtClean="0"/>
              <a:t>Is this the contemporary equivalent of learning a foreign language?</a:t>
            </a:r>
            <a:endParaRPr lang="en-US" dirty="0"/>
          </a:p>
        </p:txBody>
      </p:sp>
    </p:spTree>
    <p:extLst>
      <p:ext uri="{BB962C8B-B14F-4D97-AF65-F5344CB8AC3E}">
        <p14:creationId xmlns:p14="http://schemas.microsoft.com/office/powerpoint/2010/main" val="253235822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Languages and the Humanities</a:t>
            </a:r>
            <a:endParaRPr lang="en-US" dirty="0"/>
          </a:p>
        </p:txBody>
      </p:sp>
      <p:sp>
        <p:nvSpPr>
          <p:cNvPr id="3" name="Content Placeholder 2"/>
          <p:cNvSpPr>
            <a:spLocks noGrp="1"/>
          </p:cNvSpPr>
          <p:nvPr>
            <p:ph idx="1"/>
          </p:nvPr>
        </p:nvSpPr>
        <p:spPr/>
        <p:txBody>
          <a:bodyPr/>
          <a:lstStyle/>
          <a:p>
            <a:r>
              <a:rPr lang="en-US" dirty="0" smtClean="0"/>
              <a:t>A foreign language requirement has long been considered a cornerstone of a liberal arts education (right?)</a:t>
            </a:r>
          </a:p>
          <a:p>
            <a:endParaRPr lang="en-US" dirty="0"/>
          </a:p>
          <a:p>
            <a:r>
              <a:rPr lang="en-US" dirty="0" smtClean="0"/>
              <a:t>What do foreign languages require students to do?</a:t>
            </a:r>
            <a:endParaRPr lang="en-US" dirty="0"/>
          </a:p>
        </p:txBody>
      </p:sp>
    </p:spTree>
    <p:extLst>
      <p:ext uri="{BB962C8B-B14F-4D97-AF65-F5344CB8AC3E}">
        <p14:creationId xmlns:p14="http://schemas.microsoft.com/office/powerpoint/2010/main" val="160953180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Side Effects and Benefits</a:t>
            </a:r>
            <a:endParaRPr lang="en-US" dirty="0"/>
          </a:p>
        </p:txBody>
      </p:sp>
      <p:sp>
        <p:nvSpPr>
          <p:cNvPr id="3" name="Content Placeholder 2"/>
          <p:cNvSpPr>
            <a:spLocks noGrp="1"/>
          </p:cNvSpPr>
          <p:nvPr>
            <p:ph idx="1"/>
          </p:nvPr>
        </p:nvSpPr>
        <p:spPr/>
        <p:txBody>
          <a:bodyPr>
            <a:normAutofit lnSpcReduction="10000"/>
          </a:bodyPr>
          <a:lstStyle/>
          <a:p>
            <a:r>
              <a:rPr lang="en-US" dirty="0" smtClean="0"/>
              <a:t>In addition to the obvious benefits of speaking and writing a new language, this process also teaches students to:</a:t>
            </a:r>
          </a:p>
          <a:p>
            <a:pPr lvl="1"/>
            <a:r>
              <a:rPr lang="en-US" dirty="0" smtClean="0"/>
              <a:t>Understand new syntactical and semantic structures for dealing with language</a:t>
            </a:r>
          </a:p>
          <a:p>
            <a:pPr lvl="1"/>
            <a:r>
              <a:rPr lang="en-US" dirty="0" smtClean="0"/>
              <a:t>Develop more nuanced understanding of audiences and relevant discourse patterns</a:t>
            </a:r>
          </a:p>
          <a:p>
            <a:pPr lvl="1"/>
            <a:r>
              <a:rPr lang="en-US" dirty="0" smtClean="0"/>
              <a:t>Recognize common word patterns</a:t>
            </a:r>
          </a:p>
          <a:p>
            <a:pPr lvl="1"/>
            <a:r>
              <a:rPr lang="en-US" dirty="0" smtClean="0"/>
              <a:t>Work out new tactics for communication in various contexts</a:t>
            </a:r>
            <a:endParaRPr lang="en-US" dirty="0"/>
          </a:p>
        </p:txBody>
      </p:sp>
    </p:spTree>
    <p:extLst>
      <p:ext uri="{BB962C8B-B14F-4D97-AF65-F5344CB8AC3E}">
        <p14:creationId xmlns:p14="http://schemas.microsoft.com/office/powerpoint/2010/main" val="309872937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Coding Teach These Things?</a:t>
            </a:r>
            <a:endParaRPr lang="en-US" dirty="0"/>
          </a:p>
        </p:txBody>
      </p:sp>
      <p:graphicFrame>
        <p:nvGraphicFramePr>
          <p:cNvPr id="4" name="Table 3"/>
          <p:cNvGraphicFramePr>
            <a:graphicFrameLocks noGrp="1"/>
          </p:cNvGraphicFramePr>
          <p:nvPr>
            <p:extLst>
              <p:ext uri="{D42A27DB-BD31-4B8C-83A1-F6EECF244321}">
                <p14:modId xmlns:p14="http://schemas.microsoft.com/office/powerpoint/2010/main" val="3485699572"/>
              </p:ext>
            </p:extLst>
          </p:nvPr>
        </p:nvGraphicFramePr>
        <p:xfrm>
          <a:off x="609600" y="1397000"/>
          <a:ext cx="7848600" cy="5003799"/>
        </p:xfrm>
        <a:graphic>
          <a:graphicData uri="http://schemas.openxmlformats.org/drawingml/2006/table">
            <a:tbl>
              <a:tblPr firstRow="1" bandRow="1">
                <a:tableStyleId>{5C22544A-7EE6-4342-B048-85BDC9FD1C3A}</a:tableStyleId>
              </a:tblPr>
              <a:tblGrid>
                <a:gridCol w="3962400"/>
                <a:gridCol w="3886200"/>
              </a:tblGrid>
              <a:tr h="405413">
                <a:tc>
                  <a:txBody>
                    <a:bodyPr/>
                    <a:lstStyle/>
                    <a:p>
                      <a:endParaRPr lang="en-US" dirty="0"/>
                    </a:p>
                  </a:txBody>
                  <a:tcPr/>
                </a:tc>
                <a:tc>
                  <a:txBody>
                    <a:bodyPr/>
                    <a:lstStyle/>
                    <a:p>
                      <a:endParaRPr lang="en-US"/>
                    </a:p>
                  </a:txBody>
                  <a:tcPr/>
                </a:tc>
              </a:tr>
              <a:tr h="1299544">
                <a:tc>
                  <a:txBody>
                    <a:bodyPr/>
                    <a:lstStyle/>
                    <a:p>
                      <a:pPr marL="0" lvl="1" indent="0"/>
                      <a:r>
                        <a:rPr lang="en-US" dirty="0" smtClean="0"/>
                        <a:t>Understand new syntactical and semantic structures for dealing with language</a:t>
                      </a:r>
                    </a:p>
                    <a:p>
                      <a:endParaRPr lang="en-US" dirty="0"/>
                    </a:p>
                  </a:txBody>
                  <a:tcPr/>
                </a:tc>
                <a:tc>
                  <a:txBody>
                    <a:bodyPr/>
                    <a:lstStyle/>
                    <a:p>
                      <a:r>
                        <a:rPr lang="en-US" dirty="0" smtClean="0"/>
                        <a:t>Programming structure and language-specific</a:t>
                      </a:r>
                      <a:r>
                        <a:rPr lang="en-US" baseline="0" dirty="0" smtClean="0"/>
                        <a:t> syntax requirements (variables, type, scope, iteration, conditional logic, etc.)</a:t>
                      </a:r>
                      <a:endParaRPr lang="en-US" dirty="0"/>
                    </a:p>
                  </a:txBody>
                  <a:tcPr/>
                </a:tc>
              </a:tr>
              <a:tr h="1299544">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Develop more nuanced understanding of audiences and relevant discourse patterns</a:t>
                      </a:r>
                    </a:p>
                    <a:p>
                      <a:endParaRPr lang="en-US" dirty="0"/>
                    </a:p>
                  </a:txBody>
                  <a:tcPr/>
                </a:tc>
                <a:tc>
                  <a:txBody>
                    <a:bodyPr/>
                    <a:lstStyle/>
                    <a:p>
                      <a:r>
                        <a:rPr lang="en-US" dirty="0" smtClean="0"/>
                        <a:t>Rule-based,</a:t>
                      </a:r>
                      <a:r>
                        <a:rPr lang="en-US" baseline="0" dirty="0" smtClean="0"/>
                        <a:t> specific, unambiguous</a:t>
                      </a:r>
                      <a:endParaRPr lang="en-US" dirty="0"/>
                    </a:p>
                  </a:txBody>
                  <a:tcPr/>
                </a:tc>
              </a:tr>
              <a:tr h="699754">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Recognize common word patterns</a:t>
                      </a:r>
                    </a:p>
                    <a:p>
                      <a:endParaRPr lang="en-US" dirty="0"/>
                    </a:p>
                  </a:txBody>
                  <a:tcPr/>
                </a:tc>
                <a:tc>
                  <a:txBody>
                    <a:bodyPr/>
                    <a:lstStyle/>
                    <a:p>
                      <a:r>
                        <a:rPr lang="en-US" dirty="0" smtClean="0"/>
                        <a:t>Common functions and built-in data structures</a:t>
                      </a:r>
                      <a:endParaRPr lang="en-US" dirty="0"/>
                    </a:p>
                  </a:txBody>
                  <a:tcPr/>
                </a:tc>
              </a:tr>
              <a:tr h="1299544">
                <a:tc>
                  <a:txBody>
                    <a:bodyPr/>
                    <a:lstStyle/>
                    <a:p>
                      <a:pPr marL="0" marR="0" lvl="1" indent="0" algn="l" defTabSz="914400" rtl="0" eaLnBrk="1" fontAlgn="auto" latinLnBrk="0" hangingPunct="1">
                        <a:lnSpc>
                          <a:spcPct val="100000"/>
                        </a:lnSpc>
                        <a:spcBef>
                          <a:spcPts val="0"/>
                        </a:spcBef>
                        <a:spcAft>
                          <a:spcPts val="0"/>
                        </a:spcAft>
                        <a:buClrTx/>
                        <a:buSzTx/>
                        <a:buFontTx/>
                        <a:buNone/>
                        <a:tabLst/>
                        <a:defRPr/>
                      </a:pPr>
                      <a:r>
                        <a:rPr lang="en-US" dirty="0" smtClean="0"/>
                        <a:t>Work out new tactics for communication in various contexts</a:t>
                      </a:r>
                    </a:p>
                    <a:p>
                      <a:endParaRPr lang="en-US" dirty="0"/>
                    </a:p>
                  </a:txBody>
                  <a:tcPr/>
                </a:tc>
                <a:tc>
                  <a:txBody>
                    <a:bodyPr/>
                    <a:lstStyle/>
                    <a:p>
                      <a:r>
                        <a:rPr lang="en-US" dirty="0" smtClean="0"/>
                        <a:t>Logic and organizational requirements for various types of languages (e.g., imperative vs. object-oriented)</a:t>
                      </a:r>
                    </a:p>
                    <a:p>
                      <a:endParaRPr lang="en-US" dirty="0"/>
                    </a:p>
                  </a:txBody>
                  <a:tcPr/>
                </a:tc>
              </a:tr>
            </a:tbl>
          </a:graphicData>
        </a:graphic>
      </p:graphicFrame>
    </p:spTree>
    <p:extLst>
      <p:ext uri="{BB962C8B-B14F-4D97-AF65-F5344CB8AC3E}">
        <p14:creationId xmlns:p14="http://schemas.microsoft.com/office/powerpoint/2010/main" val="98348475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Models, and Algorithms</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“I believe that, increasingly, an appreciation of how complex ideas can be imagined and expressed as a set of formal procedures — rules, models, algorithms — in the virtual space of a computer will be an essential element of a humanities education. Our students will need to become more at ease reading (and writing) back and forth across the boundaries between natural and artificial languages. Such an education is essential if we are to cultivate critically informed citizens — not just because computers offer new worlds to explore, but because they offer endless vistas in which to see our own world reflected.”</a:t>
            </a:r>
            <a:endParaRPr lang="en-US" dirty="0"/>
          </a:p>
        </p:txBody>
      </p:sp>
      <p:sp>
        <p:nvSpPr>
          <p:cNvPr id="4" name="Rectangle 3"/>
          <p:cNvSpPr/>
          <p:nvPr/>
        </p:nvSpPr>
        <p:spPr>
          <a:xfrm>
            <a:off x="2288582" y="5943600"/>
            <a:ext cx="6093417" cy="646331"/>
          </a:xfrm>
          <a:prstGeom prst="rect">
            <a:avLst/>
          </a:prstGeom>
        </p:spPr>
        <p:txBody>
          <a:bodyPr wrap="square">
            <a:spAutoFit/>
          </a:bodyPr>
          <a:lstStyle/>
          <a:p>
            <a:r>
              <a:rPr lang="en-US" dirty="0" smtClean="0">
                <a:hlinkClick r:id="rId2"/>
              </a:rPr>
              <a:t>http://chronicle.com/article/Hello-Worlds/5476</a:t>
            </a:r>
            <a:endParaRPr lang="en-US" dirty="0" smtClean="0"/>
          </a:p>
          <a:p>
            <a:endParaRPr lang="en-US" dirty="0"/>
          </a:p>
        </p:txBody>
      </p:sp>
    </p:spTree>
    <p:extLst>
      <p:ext uri="{BB962C8B-B14F-4D97-AF65-F5344CB8AC3E}">
        <p14:creationId xmlns:p14="http://schemas.microsoft.com/office/powerpoint/2010/main" val="237905066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Programming as a </a:t>
            </a:r>
            <a:r>
              <a:rPr lang="en-US" u="sng" dirty="0" smtClean="0"/>
              <a:t>Creative</a:t>
            </a:r>
            <a:r>
              <a:rPr lang="en-US" dirty="0" smtClean="0"/>
              <a:t> and </a:t>
            </a:r>
            <a:r>
              <a:rPr lang="en-US" u="sng" dirty="0" smtClean="0"/>
              <a:t>Generative</a:t>
            </a:r>
            <a:r>
              <a:rPr lang="en-US" dirty="0" smtClean="0"/>
              <a:t> Activity</a:t>
            </a:r>
            <a:endParaRPr lang="en-US" dirty="0"/>
          </a:p>
        </p:txBody>
      </p:sp>
      <p:sp>
        <p:nvSpPr>
          <p:cNvPr id="3" name="Content Placeholder 2"/>
          <p:cNvSpPr>
            <a:spLocks noGrp="1"/>
          </p:cNvSpPr>
          <p:nvPr>
            <p:ph idx="1"/>
          </p:nvPr>
        </p:nvSpPr>
        <p:spPr/>
        <p:txBody>
          <a:bodyPr>
            <a:normAutofit lnSpcReduction="10000"/>
          </a:bodyPr>
          <a:lstStyle/>
          <a:p>
            <a:r>
              <a:rPr lang="en-US" dirty="0" smtClean="0"/>
              <a:t>“Many of us in the humanities think our colleagues across the campus in the computer-science department spend most of their time debugging software. This is no more true than the notion that English professors spend most of their time correcting people's grammar and spelling. More significantly, many of us in the humanities miss the extent to which programming is a creative and generative activity.”</a:t>
            </a:r>
            <a:endParaRPr lang="en-US" dirty="0"/>
          </a:p>
        </p:txBody>
      </p:sp>
    </p:spTree>
    <p:extLst>
      <p:ext uri="{BB962C8B-B14F-4D97-AF65-F5344CB8AC3E}">
        <p14:creationId xmlns:p14="http://schemas.microsoft.com/office/powerpoint/2010/main" val="247707058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Algorithmic Criticism</a:t>
            </a:r>
            <a:endParaRPr lang="en-US" dirty="0"/>
          </a:p>
        </p:txBody>
      </p:sp>
      <p:sp>
        <p:nvSpPr>
          <p:cNvPr id="3" name="Content Placeholder 2"/>
          <p:cNvSpPr>
            <a:spLocks noGrp="1"/>
          </p:cNvSpPr>
          <p:nvPr>
            <p:ph idx="1"/>
          </p:nvPr>
        </p:nvSpPr>
        <p:spPr>
          <a:xfrm>
            <a:off x="3276600" y="1600200"/>
            <a:ext cx="5410200" cy="5105400"/>
          </a:xfrm>
        </p:spPr>
        <p:txBody>
          <a:bodyPr>
            <a:normAutofit fontScale="85000" lnSpcReduction="10000"/>
          </a:bodyPr>
          <a:lstStyle/>
          <a:p>
            <a:r>
              <a:rPr lang="en-US" i="1" dirty="0" smtClean="0"/>
              <a:t>Reading Machines </a:t>
            </a:r>
            <a:r>
              <a:rPr lang="en-US" dirty="0" smtClean="0"/>
              <a:t>by Stephen Ramsay</a:t>
            </a:r>
          </a:p>
          <a:p>
            <a:pPr marL="0" indent="0">
              <a:buNone/>
            </a:pPr>
            <a:r>
              <a:rPr lang="en-US" dirty="0" smtClean="0"/>
              <a:t>“If algorithmic criticism is to have a central hermeneutical tenet, it is this: that the narrowing constraints of computational logic– the irreducible tendency of the computer toward enumeration, measurement, and verification—is fully compatible with the goals of criticism set forth above.” (speaking of “the humanistic propensity toward disagreement and elaboration.”)</a:t>
            </a:r>
          </a:p>
          <a:p>
            <a:endParaRPr lang="en-US" dirty="0"/>
          </a:p>
          <a:p>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81000" y="1981200"/>
            <a:ext cx="2662042" cy="353695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241621419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My Own Perspective</a:t>
            </a:r>
            <a:endParaRPr lang="en-US" dirty="0"/>
          </a:p>
        </p:txBody>
      </p:sp>
      <p:sp>
        <p:nvSpPr>
          <p:cNvPr id="3" name="Content Placeholder 2"/>
          <p:cNvSpPr>
            <a:spLocks noGrp="1"/>
          </p:cNvSpPr>
          <p:nvPr>
            <p:ph idx="1"/>
          </p:nvPr>
        </p:nvSpPr>
        <p:spPr/>
        <p:txBody>
          <a:bodyPr>
            <a:normAutofit fontScale="85000" lnSpcReduction="20000"/>
          </a:bodyPr>
          <a:lstStyle/>
          <a:p>
            <a:r>
              <a:rPr lang="en-US" dirty="0" smtClean="0"/>
              <a:t>As a humanities professor, I’m fascinated by:</a:t>
            </a:r>
          </a:p>
          <a:p>
            <a:pPr lvl="1"/>
            <a:r>
              <a:rPr lang="en-US" dirty="0" smtClean="0"/>
              <a:t>The theoretical possibilities afforded by the idea of </a:t>
            </a:r>
            <a:r>
              <a:rPr lang="en-US" i="1" dirty="0" smtClean="0">
                <a:solidFill>
                  <a:srgbClr val="FF0000"/>
                </a:solidFill>
              </a:rPr>
              <a:t>algorithmic criticism</a:t>
            </a:r>
            <a:r>
              <a:rPr lang="en-US" dirty="0" smtClean="0">
                <a:solidFill>
                  <a:srgbClr val="FF0000"/>
                </a:solidFill>
              </a:rPr>
              <a:t> </a:t>
            </a:r>
            <a:r>
              <a:rPr lang="en-US" dirty="0" smtClean="0"/>
              <a:t>from a humanistic perspective</a:t>
            </a:r>
          </a:p>
          <a:p>
            <a:pPr lvl="1"/>
            <a:r>
              <a:rPr lang="en-US" dirty="0" smtClean="0"/>
              <a:t>New models and possibilities for storytelling enabled by new, creative aesthetic and interactive structures</a:t>
            </a:r>
          </a:p>
          <a:p>
            <a:r>
              <a:rPr lang="en-US" dirty="0" smtClean="0"/>
              <a:t>As an applied researcher and practitioner, I’m encouraged by:</a:t>
            </a:r>
          </a:p>
          <a:p>
            <a:pPr lvl="1"/>
            <a:r>
              <a:rPr lang="en-US" dirty="0" smtClean="0"/>
              <a:t>The number of </a:t>
            </a:r>
            <a:r>
              <a:rPr lang="en-US" i="1" dirty="0" smtClean="0">
                <a:solidFill>
                  <a:srgbClr val="FF0000"/>
                </a:solidFill>
              </a:rPr>
              <a:t>free</a:t>
            </a:r>
            <a:r>
              <a:rPr lang="en-US" dirty="0" smtClean="0"/>
              <a:t> and </a:t>
            </a:r>
            <a:r>
              <a:rPr lang="en-US" i="1" dirty="0" smtClean="0">
                <a:solidFill>
                  <a:srgbClr val="FF0000"/>
                </a:solidFill>
              </a:rPr>
              <a:t>accessible</a:t>
            </a:r>
            <a:r>
              <a:rPr lang="en-US" i="1" dirty="0" smtClean="0"/>
              <a:t> </a:t>
            </a:r>
            <a:r>
              <a:rPr lang="en-US" dirty="0" smtClean="0"/>
              <a:t>programming language environments that are now available</a:t>
            </a:r>
          </a:p>
          <a:p>
            <a:pPr lvl="1"/>
            <a:r>
              <a:rPr lang="en-US" dirty="0" smtClean="0"/>
              <a:t>The various </a:t>
            </a:r>
            <a:r>
              <a:rPr lang="en-US" i="1" dirty="0" smtClean="0">
                <a:solidFill>
                  <a:srgbClr val="FF0000"/>
                </a:solidFill>
              </a:rPr>
              <a:t>affordances</a:t>
            </a:r>
            <a:r>
              <a:rPr lang="en-US" dirty="0" smtClean="0"/>
              <a:t> of these new development environments</a:t>
            </a:r>
          </a:p>
          <a:p>
            <a:pPr lvl="1"/>
            <a:r>
              <a:rPr lang="en-US" dirty="0" smtClean="0"/>
              <a:t>The potential for digital humanists to </a:t>
            </a:r>
            <a:r>
              <a:rPr lang="en-US" i="1" dirty="0" smtClean="0">
                <a:solidFill>
                  <a:srgbClr val="FF0000"/>
                </a:solidFill>
              </a:rPr>
              <a:t>create</a:t>
            </a:r>
            <a:r>
              <a:rPr lang="en-US" dirty="0" smtClean="0"/>
              <a:t>, </a:t>
            </a:r>
            <a:r>
              <a:rPr lang="en-US" i="1" dirty="0" smtClean="0">
                <a:solidFill>
                  <a:srgbClr val="FF0000"/>
                </a:solidFill>
              </a:rPr>
              <a:t>employ</a:t>
            </a:r>
            <a:r>
              <a:rPr lang="en-US" dirty="0" smtClean="0"/>
              <a:t>, and </a:t>
            </a:r>
            <a:r>
              <a:rPr lang="en-US" i="1" dirty="0" smtClean="0">
                <a:solidFill>
                  <a:srgbClr val="FF0000"/>
                </a:solidFill>
              </a:rPr>
              <a:t>disseminate</a:t>
            </a:r>
            <a:r>
              <a:rPr lang="en-US" dirty="0" smtClean="0"/>
              <a:t> new tools specific for their own research</a:t>
            </a:r>
            <a:endParaRPr lang="en-US" dirty="0"/>
          </a:p>
        </p:txBody>
      </p:sp>
    </p:spTree>
    <p:extLst>
      <p:ext uri="{BB962C8B-B14F-4D97-AF65-F5344CB8AC3E}">
        <p14:creationId xmlns:p14="http://schemas.microsoft.com/office/powerpoint/2010/main" val="154692763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218</TotalTime>
  <Words>817</Words>
  <Application>Microsoft Office PowerPoint</Application>
  <PresentationFormat>On-screen Show (4:3)</PresentationFormat>
  <Paragraphs>96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Programming the Humanities</vt:lpstr>
      <vt:lpstr>Kirschenbaum’s Argument</vt:lpstr>
      <vt:lpstr>Languages and the Humanities</vt:lpstr>
      <vt:lpstr>Side Effects and Benefits</vt:lpstr>
      <vt:lpstr>Does Coding Teach These Things?</vt:lpstr>
      <vt:lpstr>Rules, Models, and Algorithms</vt:lpstr>
      <vt:lpstr>Programming as a Creative and Generative Activity</vt:lpstr>
      <vt:lpstr>Algorithmic Criticism</vt:lpstr>
      <vt:lpstr>My Own Perspective</vt:lpstr>
      <vt:lpstr>Some Thoughts on Building vs. Using</vt:lpstr>
      <vt:lpstr>Example Languages</vt:lpstr>
      <vt:lpstr>Discussion / Yakk Prompts</vt:lpstr>
      <vt:lpstr>Needs of Humanities Students</vt:lpstr>
      <vt:lpstr>What tools are they currently using?</vt:lpstr>
      <vt:lpstr>What do they need?</vt:lpstr>
      <vt:lpstr>Usefulness of Programming</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Programming the Humanities</dc:title>
  <dc:creator>Rudy McDaniel</dc:creator>
  <cp:lastModifiedBy>Rudy McDaniel</cp:lastModifiedBy>
  <cp:revision>14</cp:revision>
  <dcterms:created xsi:type="dcterms:W3CDTF">2013-02-16T00:24:41Z</dcterms:created>
  <dcterms:modified xsi:type="dcterms:W3CDTF">2013-02-16T17:07:44Z</dcterms:modified>
</cp:coreProperties>
</file>